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7" r:id="rId2"/>
    <p:sldId id="258" r:id="rId3"/>
    <p:sldId id="260" r:id="rId4"/>
    <p:sldId id="263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/>
    <p:restoredTop sz="94670"/>
  </p:normalViewPr>
  <p:slideViewPr>
    <p:cSldViewPr snapToGrid="0" snapToObjects="1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34C322-3CCB-7A43-836D-F2CFD34B69B9}" type="datetimeFigureOut">
              <a:rPr lang="en-US" smtClean="0"/>
              <a:pPr/>
              <a:t>29-May-19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5E6CF2-21B8-D94A-AA57-39DC519D064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01103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29-May-19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29-May-19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29-May-19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29-May-19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29-May-19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29-May-19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29-May-19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29-May-19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29-May-19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29-May-19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29-May-19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29-May-19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29-May-19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29-May-19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29-May-19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/>
              <a:pPr/>
              <a:t>29-May-19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/>
              <a:pPr/>
              <a:t>29-May-19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b="1" dirty="0" smtClean="0"/>
              <a:t>Executive Summary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Upgrade our IT system</a:t>
            </a:r>
          </a:p>
          <a:p>
            <a:r>
              <a:rPr lang="en-US" dirty="0" smtClean="0"/>
              <a:t>Current Status</a:t>
            </a:r>
          </a:p>
          <a:p>
            <a:pPr lvl="1"/>
            <a:r>
              <a:rPr lang="en-US" dirty="0" smtClean="0"/>
              <a:t>Two separate systems (ER and rest of the hospital), do not communicate with each other</a:t>
            </a:r>
          </a:p>
          <a:p>
            <a:pPr lvl="1"/>
            <a:r>
              <a:rPr lang="en-US" dirty="0" smtClean="0"/>
              <a:t>Only has CPOE functionality, not a full EHR</a:t>
            </a:r>
          </a:p>
          <a:p>
            <a:pPr lvl="1"/>
            <a:r>
              <a:rPr lang="en-US" dirty="0" smtClean="0"/>
              <a:t>Patient safety issues with the two systems not communicating</a:t>
            </a:r>
          </a:p>
          <a:p>
            <a:pPr lvl="1"/>
            <a:r>
              <a:rPr lang="en-US" dirty="0" smtClean="0"/>
              <a:t>EHR incentive money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3577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b="1" dirty="0" smtClean="0"/>
              <a:t>Data Points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Better communication amongst physicians leading to</a:t>
            </a:r>
          </a:p>
          <a:p>
            <a:pPr lvl="1"/>
            <a:r>
              <a:rPr lang="en-US" dirty="0" smtClean="0"/>
              <a:t>Increased patient safety</a:t>
            </a:r>
          </a:p>
          <a:p>
            <a:pPr lvl="1"/>
            <a:r>
              <a:rPr lang="en-US" dirty="0" smtClean="0"/>
              <a:t>Better patient satisfaction scores impacting VBP dollars</a:t>
            </a:r>
          </a:p>
          <a:p>
            <a:r>
              <a:rPr lang="en-US" dirty="0" smtClean="0"/>
              <a:t>Capture Case Mix Index </a:t>
            </a:r>
            <a:r>
              <a:rPr lang="mr-IN" dirty="0" smtClean="0"/>
              <a:t>–</a:t>
            </a:r>
            <a:r>
              <a:rPr lang="en-US" dirty="0" smtClean="0"/>
              <a:t> Impact on bottom line</a:t>
            </a:r>
          </a:p>
          <a:p>
            <a:r>
              <a:rPr lang="en-US" dirty="0" smtClean="0"/>
              <a:t>Better Revenue Cycle Management</a:t>
            </a:r>
          </a:p>
          <a:p>
            <a:pPr lvl="1"/>
            <a:r>
              <a:rPr lang="en-US" dirty="0" smtClean="0"/>
              <a:t>Appropriate coding</a:t>
            </a:r>
          </a:p>
          <a:p>
            <a:pPr lvl="1"/>
            <a:r>
              <a:rPr lang="en-US" dirty="0" smtClean="0"/>
              <a:t>Timely documentation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5032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973015"/>
          </a:xfrm>
          <a:solidFill>
            <a:schemeClr val="tx2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The Numbers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57818560"/>
              </p:ext>
            </p:extLst>
          </p:nvPr>
        </p:nvGraphicFramePr>
        <p:xfrm>
          <a:off x="942107" y="1282410"/>
          <a:ext cx="10695711" cy="15913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52793">
                  <a:extLst>
                    <a:ext uri="{9D8B030D-6E8A-4147-A177-3AD203B41FA5}">
                      <a16:colId xmlns="" xmlns:a16="http://schemas.microsoft.com/office/drawing/2014/main" val="968540284"/>
                    </a:ext>
                  </a:extLst>
                </a:gridCol>
                <a:gridCol w="552597">
                  <a:extLst>
                    <a:ext uri="{9D8B030D-6E8A-4147-A177-3AD203B41FA5}">
                      <a16:colId xmlns="" xmlns:a16="http://schemas.microsoft.com/office/drawing/2014/main" val="2993213811"/>
                    </a:ext>
                  </a:extLst>
                </a:gridCol>
                <a:gridCol w="1642443">
                  <a:extLst>
                    <a:ext uri="{9D8B030D-6E8A-4147-A177-3AD203B41FA5}">
                      <a16:colId xmlns="" xmlns:a16="http://schemas.microsoft.com/office/drawing/2014/main" val="3024582360"/>
                    </a:ext>
                  </a:extLst>
                </a:gridCol>
                <a:gridCol w="1350794">
                  <a:extLst>
                    <a:ext uri="{9D8B030D-6E8A-4147-A177-3AD203B41FA5}">
                      <a16:colId xmlns="" xmlns:a16="http://schemas.microsoft.com/office/drawing/2014/main" val="3603424184"/>
                    </a:ext>
                  </a:extLst>
                </a:gridCol>
                <a:gridCol w="1412195">
                  <a:extLst>
                    <a:ext uri="{9D8B030D-6E8A-4147-A177-3AD203B41FA5}">
                      <a16:colId xmlns="" xmlns:a16="http://schemas.microsoft.com/office/drawing/2014/main" val="1419353080"/>
                    </a:ext>
                  </a:extLst>
                </a:gridCol>
                <a:gridCol w="1504295">
                  <a:extLst>
                    <a:ext uri="{9D8B030D-6E8A-4147-A177-3AD203B41FA5}">
                      <a16:colId xmlns="" xmlns:a16="http://schemas.microsoft.com/office/drawing/2014/main" val="3749259216"/>
                    </a:ext>
                  </a:extLst>
                </a:gridCol>
                <a:gridCol w="1780594">
                  <a:extLst>
                    <a:ext uri="{9D8B030D-6E8A-4147-A177-3AD203B41FA5}">
                      <a16:colId xmlns="" xmlns:a16="http://schemas.microsoft.com/office/drawing/2014/main" val="3748795586"/>
                    </a:ext>
                  </a:extLst>
                </a:gridCol>
              </a:tblGrid>
              <a:tr h="3040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sng" strike="noStrike">
                          <a:effectLst/>
                        </a:rPr>
                        <a:t>Depreciation Rates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162441313"/>
                  </a:ext>
                </a:extLst>
              </a:tr>
              <a:tr h="3040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Year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 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1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2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3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4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5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615795226"/>
                  </a:ext>
                </a:extLst>
              </a:tr>
              <a:tr h="3040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IT Software Needed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 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 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 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 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 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861128505"/>
                  </a:ext>
                </a:extLst>
              </a:tr>
              <a:tr h="3040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5 Year MACRS Depreciation Rates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20.00%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32.00%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19.20%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11.52%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11.52%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867124535"/>
                  </a:ext>
                </a:extLst>
              </a:tr>
              <a:tr h="30402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Depreciation Amount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$          360,000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$      936,000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$     1,281,600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 $   1,488,960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 $  1,696,320 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31993663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90813983"/>
              </p:ext>
            </p:extLst>
          </p:nvPr>
        </p:nvGraphicFramePr>
        <p:xfrm>
          <a:off x="942107" y="3124195"/>
          <a:ext cx="10695711" cy="30964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01969">
                  <a:extLst>
                    <a:ext uri="{9D8B030D-6E8A-4147-A177-3AD203B41FA5}">
                      <a16:colId xmlns="" xmlns:a16="http://schemas.microsoft.com/office/drawing/2014/main" val="703606117"/>
                    </a:ext>
                  </a:extLst>
                </a:gridCol>
                <a:gridCol w="1367559">
                  <a:extLst>
                    <a:ext uri="{9D8B030D-6E8A-4147-A177-3AD203B41FA5}">
                      <a16:colId xmlns="" xmlns:a16="http://schemas.microsoft.com/office/drawing/2014/main" val="1831969551"/>
                    </a:ext>
                  </a:extLst>
                </a:gridCol>
                <a:gridCol w="1227189">
                  <a:extLst>
                    <a:ext uri="{9D8B030D-6E8A-4147-A177-3AD203B41FA5}">
                      <a16:colId xmlns="" xmlns:a16="http://schemas.microsoft.com/office/drawing/2014/main" val="2845690683"/>
                    </a:ext>
                  </a:extLst>
                </a:gridCol>
                <a:gridCol w="1046945">
                  <a:extLst>
                    <a:ext uri="{9D8B030D-6E8A-4147-A177-3AD203B41FA5}">
                      <a16:colId xmlns="" xmlns:a16="http://schemas.microsoft.com/office/drawing/2014/main" val="3237179098"/>
                    </a:ext>
                  </a:extLst>
                </a:gridCol>
                <a:gridCol w="1119810">
                  <a:extLst>
                    <a:ext uri="{9D8B030D-6E8A-4147-A177-3AD203B41FA5}">
                      <a16:colId xmlns="" xmlns:a16="http://schemas.microsoft.com/office/drawing/2014/main" val="3175232192"/>
                    </a:ext>
                  </a:extLst>
                </a:gridCol>
                <a:gridCol w="1027770">
                  <a:extLst>
                    <a:ext uri="{9D8B030D-6E8A-4147-A177-3AD203B41FA5}">
                      <a16:colId xmlns="" xmlns:a16="http://schemas.microsoft.com/office/drawing/2014/main" val="3175945514"/>
                    </a:ext>
                  </a:extLst>
                </a:gridCol>
                <a:gridCol w="1104469">
                  <a:extLst>
                    <a:ext uri="{9D8B030D-6E8A-4147-A177-3AD203B41FA5}">
                      <a16:colId xmlns="" xmlns:a16="http://schemas.microsoft.com/office/drawing/2014/main" val="1153406456"/>
                    </a:ext>
                  </a:extLst>
                </a:gridCol>
              </a:tblGrid>
              <a:tr h="288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sng" strike="noStrike">
                          <a:effectLst/>
                        </a:rPr>
                        <a:t>Cost of Owning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Year 0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Year 1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Year 2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Year 3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Year 4</a:t>
                      </a:r>
                      <a:endParaRPr lang="en-US" sz="1200" b="0" i="0" u="sng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Year 5</a:t>
                      </a:r>
                      <a:endParaRPr lang="en-US" sz="1200" b="0" i="0" u="sng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984609638"/>
                  </a:ext>
                </a:extLst>
              </a:tr>
              <a:tr h="2334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1.  Loan Interest Payments @ 10%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       -  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  180,000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198,000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199,800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199,980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199,998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096250249"/>
                  </a:ext>
                </a:extLst>
              </a:tr>
              <a:tr h="2334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2.  Tax Savings From Interest payment @ 30%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       -  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    54,000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59,400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  59,940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59,994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59,999.40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93697147"/>
                  </a:ext>
                </a:extLst>
              </a:tr>
              <a:tr h="2334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3.  Principal Loan Payment 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       -  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1,800,000.00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1,800,000.00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1,800,000.00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1,800,000.00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1,800,000.00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695197783"/>
                  </a:ext>
                </a:extLst>
              </a:tr>
              <a:tr h="40523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4.  Depreciation Tax Savings @ (30%) of MACRS Deprecition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       -  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  108,000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280,800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384,480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446,688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508,896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891708526"/>
                  </a:ext>
                </a:extLst>
              </a:tr>
              <a:tr h="2334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5.  Residual value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       -  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1,692,000.00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1,238,400.00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646,560.00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13,248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(744,480)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617954503"/>
                  </a:ext>
                </a:extLst>
              </a:tr>
              <a:tr h="2471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6.  Tax on residual value @ (30%)</a:t>
                      </a:r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       -  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507,600.00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371,520.00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193,968.00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3,974.40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(223,344)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699867389"/>
                  </a:ext>
                </a:extLst>
              </a:tr>
              <a:tr h="2471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7.  Net cash flow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       -  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4,341,600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3,948,120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3,284,748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2,523,884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1,601,069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714108354"/>
                  </a:ext>
                </a:extLst>
              </a:tr>
              <a:tr h="2471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Present Value of a $1 Rate (From PV Table) (7 %)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    1.0000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      2.00000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   2.81000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    4.00000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  4.39000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    5.10000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080629869"/>
                  </a:ext>
                </a:extLst>
              </a:tr>
              <a:tr h="2471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Present Value of Cash Flows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$       3,543,548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$   3,264,578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$     2,773,413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$   2,205,810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$    1,516,471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760450567"/>
                  </a:ext>
                </a:extLst>
              </a:tr>
              <a:tr h="24715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8.  PV ownership Cash Flows Years 0 - 5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$ 13,303,820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60426218"/>
                  </a:ext>
                </a:extLst>
              </a:tr>
              <a:tr h="23342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9.  Cost of ownership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$(13,303,820)</a:t>
                      </a:r>
                      <a:endParaRPr lang="en-US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7355445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76113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22595053"/>
              </p:ext>
            </p:extLst>
          </p:nvPr>
        </p:nvGraphicFramePr>
        <p:xfrm>
          <a:off x="1080655" y="1537848"/>
          <a:ext cx="9850581" cy="40039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14497">
                  <a:extLst>
                    <a:ext uri="{9D8B030D-6E8A-4147-A177-3AD203B41FA5}">
                      <a16:colId xmlns="" xmlns:a16="http://schemas.microsoft.com/office/drawing/2014/main" val="3457216818"/>
                    </a:ext>
                  </a:extLst>
                </a:gridCol>
                <a:gridCol w="946560">
                  <a:extLst>
                    <a:ext uri="{9D8B030D-6E8A-4147-A177-3AD203B41FA5}">
                      <a16:colId xmlns="" xmlns:a16="http://schemas.microsoft.com/office/drawing/2014/main" val="2597220286"/>
                    </a:ext>
                  </a:extLst>
                </a:gridCol>
                <a:gridCol w="1130220">
                  <a:extLst>
                    <a:ext uri="{9D8B030D-6E8A-4147-A177-3AD203B41FA5}">
                      <a16:colId xmlns="" xmlns:a16="http://schemas.microsoft.com/office/drawing/2014/main" val="181047798"/>
                    </a:ext>
                  </a:extLst>
                </a:gridCol>
                <a:gridCol w="964218">
                  <a:extLst>
                    <a:ext uri="{9D8B030D-6E8A-4147-A177-3AD203B41FA5}">
                      <a16:colId xmlns="" xmlns:a16="http://schemas.microsoft.com/office/drawing/2014/main" val="4031509786"/>
                    </a:ext>
                  </a:extLst>
                </a:gridCol>
                <a:gridCol w="1031327">
                  <a:extLst>
                    <a:ext uri="{9D8B030D-6E8A-4147-A177-3AD203B41FA5}">
                      <a16:colId xmlns="" xmlns:a16="http://schemas.microsoft.com/office/drawing/2014/main" val="3448286174"/>
                    </a:ext>
                  </a:extLst>
                </a:gridCol>
                <a:gridCol w="946560">
                  <a:extLst>
                    <a:ext uri="{9D8B030D-6E8A-4147-A177-3AD203B41FA5}">
                      <a16:colId xmlns="" xmlns:a16="http://schemas.microsoft.com/office/drawing/2014/main" val="2099034711"/>
                    </a:ext>
                  </a:extLst>
                </a:gridCol>
                <a:gridCol w="1017199">
                  <a:extLst>
                    <a:ext uri="{9D8B030D-6E8A-4147-A177-3AD203B41FA5}">
                      <a16:colId xmlns="" xmlns:a16="http://schemas.microsoft.com/office/drawing/2014/main" val="2032179948"/>
                    </a:ext>
                  </a:extLst>
                </a:gridCol>
              </a:tblGrid>
              <a:tr h="2359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sng" strike="noStrike">
                          <a:effectLst/>
                        </a:rPr>
                        <a:t>Cost of Leasing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Year 0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Year 1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Year 2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Year 3</a:t>
                      </a:r>
                      <a:endParaRPr lang="en-US" sz="1200" b="0" i="0" u="sng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Year 4</a:t>
                      </a:r>
                      <a:endParaRPr lang="en-US" sz="1200" b="0" i="0" u="sng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sng" strike="noStrike">
                          <a:effectLst/>
                        </a:rPr>
                        <a:t>Year 5</a:t>
                      </a:r>
                      <a:endParaRPr lang="en-US" sz="1200" b="0" i="0" u="sng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645658883"/>
                  </a:ext>
                </a:extLst>
              </a:tr>
              <a:tr h="4426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10.  Lease payment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  300,000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300,000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300,000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300,000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300,000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794244725"/>
                  </a:ext>
                </a:extLst>
              </a:tr>
              <a:tr h="4426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11.  Tax savings from lease @ (30%)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    90,000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90,000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  90,000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90,000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  90,000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920640613"/>
                  </a:ext>
                </a:extLst>
              </a:tr>
              <a:tr h="4426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12.  Net cash flow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  390,000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390,000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390,000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390,000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         390,000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626939085"/>
                  </a:ext>
                </a:extLst>
              </a:tr>
              <a:tr h="4426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Present Value of a $1 Rate (From PV Table) (7 %)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    1.0000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      2.00000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   2.81000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    4.00000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  4.39000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         5.10000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51993861"/>
                  </a:ext>
                </a:extLst>
              </a:tr>
              <a:tr h="4426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Present Value of Cash Flows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$          384,112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$      384,112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$       384,112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$     384,112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 $       384,112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863805093"/>
                  </a:ext>
                </a:extLst>
              </a:tr>
              <a:tr h="4426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13.  PV Leasing Cash Flows Years 0 - 5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$   1,920,561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3578571521"/>
                  </a:ext>
                </a:extLst>
              </a:tr>
              <a:tr h="4426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</a:rPr>
                        <a:t>14.  Cost of leasing </a:t>
                      </a:r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 $  (1,920,561)</a:t>
                      </a:r>
                      <a:endParaRPr lang="en-US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572495972"/>
                  </a:ext>
                </a:extLst>
              </a:tr>
              <a:tr h="226936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4022892462"/>
                  </a:ext>
                </a:extLst>
              </a:tr>
              <a:tr h="44263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NAL=Cost of ownership-cost of leasing </a:t>
                      </a:r>
                      <a:endParaRPr lang="en-US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($11,383,259)</a:t>
                      </a:r>
                      <a:endParaRPr lang="en-US" sz="12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2104052044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973015"/>
          </a:xfrm>
          <a:solidFill>
            <a:schemeClr val="tx2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The Numbers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71134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b="1" dirty="0" smtClean="0"/>
              <a:t>Capital Budgeting Method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Present Value method is best used to compare alternative A vs alternative B</a:t>
            </a:r>
          </a:p>
          <a:p>
            <a:r>
              <a:rPr lang="en-US" dirty="0" smtClean="0"/>
              <a:t>in this case the alternatives are lease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smtClean="0"/>
              <a:t>buy</a:t>
            </a:r>
          </a:p>
          <a:p>
            <a:pPr lvl="1"/>
            <a:r>
              <a:rPr lang="en-US" dirty="0" smtClean="0"/>
              <a:t>Cost of ownership - $13,303,820</a:t>
            </a:r>
          </a:p>
          <a:p>
            <a:pPr lvl="1"/>
            <a:r>
              <a:rPr lang="en-US" dirty="0" smtClean="0"/>
              <a:t>Cost of leasing – $1,920,561</a:t>
            </a:r>
          </a:p>
          <a:p>
            <a:pPr lvl="1"/>
            <a:r>
              <a:rPr lang="en-US" dirty="0" smtClean="0"/>
              <a:t>Cost of ownership – Cost of leasing = $11, 383,259</a:t>
            </a:r>
            <a:endParaRPr lang="en-US" dirty="0" smtClean="0"/>
          </a:p>
          <a:p>
            <a:r>
              <a:rPr lang="en-US" dirty="0" smtClean="0"/>
              <a:t>Thus, the hospital should lease the equipment since the leasing cost is cheaper than ownership.</a:t>
            </a:r>
            <a:endParaRPr lang="en-US" dirty="0" smtClean="0"/>
          </a:p>
          <a:p>
            <a:r>
              <a:rPr lang="en-US" dirty="0" smtClean="0"/>
              <a:t>Other Capital budgeting methods</a:t>
            </a:r>
          </a:p>
          <a:p>
            <a:pPr lvl="1"/>
            <a:r>
              <a:rPr lang="en-US" dirty="0" smtClean="0"/>
              <a:t>Net Present Value</a:t>
            </a:r>
          </a:p>
          <a:p>
            <a:pPr lvl="1"/>
            <a:r>
              <a:rPr lang="en-US" dirty="0" smtClean="0"/>
              <a:t>Internal Rate of Return</a:t>
            </a:r>
          </a:p>
          <a:p>
            <a:pPr lvl="1"/>
            <a:r>
              <a:rPr lang="en-US" dirty="0" smtClean="0"/>
              <a:t>Payback Method</a:t>
            </a:r>
          </a:p>
          <a:p>
            <a:pPr lvl="1"/>
            <a:r>
              <a:rPr lang="en-US" dirty="0" smtClean="0"/>
              <a:t>Accounting rate of return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759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/>
          </a:solidFill>
        </p:spPr>
        <p:txBody>
          <a:bodyPr/>
          <a:lstStyle/>
          <a:p>
            <a:r>
              <a:rPr lang="en-US" b="1" dirty="0" smtClean="0"/>
              <a:t>Conclusion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Leasing is better than buying</a:t>
            </a:r>
          </a:p>
          <a:p>
            <a:r>
              <a:rPr lang="en-US" dirty="0" smtClean="0"/>
              <a:t>Impact bottom line</a:t>
            </a:r>
          </a:p>
          <a:p>
            <a:pPr lvl="1"/>
            <a:r>
              <a:rPr lang="en-US" dirty="0" smtClean="0"/>
              <a:t>Higher Case Mix (capture data)</a:t>
            </a:r>
          </a:p>
          <a:p>
            <a:pPr lvl="1"/>
            <a:r>
              <a:rPr lang="en-US" dirty="0" smtClean="0"/>
              <a:t>Patient satisfaction (Medicare VBP)</a:t>
            </a:r>
          </a:p>
          <a:p>
            <a:r>
              <a:rPr lang="en-US" dirty="0" smtClean="0"/>
              <a:t>Will improve physician communication within the system positively impacting</a:t>
            </a:r>
          </a:p>
          <a:p>
            <a:pPr lvl="1"/>
            <a:r>
              <a:rPr lang="en-US" dirty="0" smtClean="0"/>
              <a:t>Patient safety</a:t>
            </a:r>
          </a:p>
          <a:p>
            <a:pPr lvl="1"/>
            <a:r>
              <a:rPr lang="en-US" dirty="0" smtClean="0"/>
              <a:t>Length of stay</a:t>
            </a:r>
          </a:p>
          <a:p>
            <a:pPr lvl="1"/>
            <a:r>
              <a:rPr lang="en-US" dirty="0" smtClean="0"/>
              <a:t>Patient Satisfaction</a:t>
            </a:r>
          </a:p>
          <a:p>
            <a:r>
              <a:rPr lang="en-US" dirty="0" smtClean="0"/>
              <a:t>Long term considerations</a:t>
            </a:r>
          </a:p>
          <a:p>
            <a:pPr lvl="1"/>
            <a:r>
              <a:rPr lang="en-US" dirty="0" smtClean="0"/>
              <a:t>Bigger Vendor that is going to be around (upfront cost)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4782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160</TotalTime>
  <Words>635</Words>
  <Application>Microsoft Office PowerPoint</Application>
  <PresentationFormat>Custom</PresentationFormat>
  <Paragraphs>191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Wisp</vt:lpstr>
      <vt:lpstr>Executive Summary </vt:lpstr>
      <vt:lpstr>Data Points</vt:lpstr>
      <vt:lpstr>The Numbers </vt:lpstr>
      <vt:lpstr>The Numbers </vt:lpstr>
      <vt:lpstr>Capital Budgeting Method</vt:lpstr>
      <vt:lpstr>Conclusion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user</cp:lastModifiedBy>
  <cp:revision>10</cp:revision>
  <dcterms:created xsi:type="dcterms:W3CDTF">2017-12-03T01:29:15Z</dcterms:created>
  <dcterms:modified xsi:type="dcterms:W3CDTF">2019-05-29T18:22:54Z</dcterms:modified>
</cp:coreProperties>
</file>